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png" ContentType="image/png"/>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Types>
</file>

<file path=_rels/.rels>&#65279;<?xml version="1.0" encoding="utf-8"?><Relationships xmlns="http://schemas.openxmlformats.org/package/2006/relationships"><Relationship Type="http://schemas.openxmlformats.org/package/2006/relationships/metadata/thumbnail" Target="docProps/thumbnail.jpeg" Id="rId2" /><Relationship Type="http://schemas.openxmlformats.org/package/2006/relationships/metadata/core-properties" Target="docProps/core.xml" Id="rId3" /><Relationship Type="http://schemas.openxmlformats.org/officeDocument/2006/relationships/extended-properties" Target="docProps/app.xml" Id="rId4" /><Relationship Type="http://schemas.openxmlformats.org/officeDocument/2006/relationships/custom-properties" Target="docProps/custom.xml" Id="rId5" /><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p:sldMasterIdLst>
    <p:sldMasterId id="2147483672" r:id="rId2"/>
  </p:sldMasterIdLst>
  <p:notesMasterIdLst>
    <p:notesMasterId r:id="rId3"/>
  </p:notesMasterIdLst>
  <p:sldIdLst>
    <p:sldId id="256" r:id="rId4"/>
    <p:sldId id="257" r:id="rId5"/>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58"/>
    <p:restoredTop sz="94660"/>
  </p:normalViewPr>
  <p:slideViewPr>
    <p:cSldViewPr>
      <p:cViewPr varScale="0">
        <p:scale>
          <a:sx n="90" d="100"/>
          <a:sy n="90" d="100"/>
        </p:scale>
        <p:origin x="-1668" y="-72"/>
      </p:cViewPr>
      <p:guideLst>
        <p:guide orient="horz" pos="1620"/>
        <p:guide pos="2880"/>
      </p:guideLst>
    </p:cSldViewPr>
  </p:slideViewPr>
  <p:notesTextViewPr>
    <p:cViewPr>
      <p:scale>
        <a:sx n="1" d="1"/>
        <a:sy n="1" d="1"/>
      </p:scale>
      <p:origin x="0" y="0"/>
    </p:cViewPr>
  </p:notesTextViewPr>
  <p:gridSpacing cx="36004" cy="36004"/>
</p:viewPr>
</file>

<file path=ppt/_rels/presentation.xml.rels>&#65279;<?xml version="1.0" encoding="utf-8"?><Relationships xmlns="http://schemas.openxmlformats.org/package/2006/relationships"><Relationship Type="http://schemas.openxmlformats.org/officeDocument/2006/relationships/theme" Target="theme/theme1.xml" Id="rId1" /><Relationship Type="http://schemas.openxmlformats.org/officeDocument/2006/relationships/slideMaster" Target="slideMasters/slideMaster1.xml" Id="rId2" /><Relationship Type="http://schemas.openxmlformats.org/officeDocument/2006/relationships/notesMaster" Target="notesMasters/notesMaster1.xml" Id="rId3" /><Relationship Type="http://schemas.openxmlformats.org/officeDocument/2006/relationships/slide" Target="slides/slide1.xml" Id="rId4" /><Relationship Type="http://schemas.openxmlformats.org/officeDocument/2006/relationships/slide" Target="slides/slide2.xml" Id="rId5" /><Relationship Type="http://schemas.openxmlformats.org/officeDocument/2006/relationships/presProps" Target="presProps.xml" Id="rId6" /><Relationship Type="http://schemas.openxmlformats.org/officeDocument/2006/relationships/viewProps" Target="viewProps.xml" Id="rId7" /><Relationship Type="http://schemas.openxmlformats.org/officeDocument/2006/relationships/tableStyles" Target="tableStyles.xml" Id="rId8" /></Relationships>
</file>

<file path=ppt/notesMasters/_rels/notesMaster1.xml.rels>&#65279;<?xml version="1.0" encoding="utf-8"?><Relationships xmlns="http://schemas.openxmlformats.org/package/2006/relationships"><Relationship Type="http://schemas.openxmlformats.org/officeDocument/2006/relationships/theme" Target="../theme/theme3.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2242039" y="685800"/>
            <a:ext cx="2373924"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slides/slide1.xml" Id="rId1" /><Relationship Type="http://schemas.openxmlformats.org/officeDocument/2006/relationships/notesMaster" Target="../notesMasters/notesMaster1.xml" Id="rId2"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25" name="四角形 9"/>
          <p:cNvSpPr>
            <a:spLocks noGrp="1" noRot="1" noChangeAspect="1"/>
          </p:cNvSpPr>
          <p:nvPr>
            <p:ph type="sldImg" idx="2"/>
          </p:nvPr>
        </p:nvSpPr>
        <p:spPr>
          <a:prstGeom prst="rect">
            <a:avLst/>
          </a:prstGeom>
        </p:spPr>
        <p:txBody>
          <a:bodyPr/>
          <a:p>
            <a:endParaRPr kumimoji="1" lang="ja-JP" altLang="en-US"/>
          </a:p>
        </p:txBody>
      </p:sp>
      <p:sp>
        <p:nvSpPr>
          <p:cNvPr id="1126" name="四角形 10"/>
          <p:cNvSpPr>
            <a:spLocks noGrp="1"/>
          </p:cNvSpPr>
          <p:nvPr>
            <p:ph type="body" sz="quarter" idx="3"/>
          </p:nvPr>
        </p:nvSpPr>
        <p:spPr>
          <a:prstGeom prst="rect">
            <a:avLst/>
          </a:prstGeom>
        </p:spPr>
        <p:txBody>
          <a:bodyPr/>
          <a:p>
            <a:endParaRPr kumimoji="1" lang="ja-JP" altLang="en-US"/>
          </a:p>
        </p:txBody>
      </p:sp>
      <p:sp>
        <p:nvSpPr>
          <p:cNvPr id="1127" name="四角形 1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342900" y="2387382"/>
            <a:ext cx="6172200" cy="19415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342900" y="4467613"/>
            <a:ext cx="6172200" cy="3328369"/>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342900" y="2508730"/>
            <a:ext cx="6172200" cy="611934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4972051" y="396700"/>
            <a:ext cx="1543051" cy="8231375"/>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342900" y="396700"/>
            <a:ext cx="4514851" cy="82313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342900" y="2508730"/>
            <a:ext cx="6172200" cy="618415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2015/3/10</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342900" y="4259590"/>
            <a:ext cx="6172200" cy="1525502"/>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342900" y="1711305"/>
            <a:ext cx="6172200" cy="2548285"/>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342900" y="2508732"/>
            <a:ext cx="2978088" cy="6119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3510009" y="2508732"/>
            <a:ext cx="3005091" cy="6119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2015/6/24</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342900" y="2217386"/>
            <a:ext cx="2978088" cy="9241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342900" y="3141486"/>
            <a:ext cx="2978088" cy="548658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3537012" y="2217386"/>
            <a:ext cx="2978088" cy="9241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3537012" y="3141486"/>
            <a:ext cx="2978088" cy="548658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342901" y="394405"/>
            <a:ext cx="2256235" cy="1678518"/>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2726923" y="394408"/>
            <a:ext cx="3545579" cy="81500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342901" y="2456723"/>
            <a:ext cx="2256235" cy="6171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344216" y="6773203"/>
            <a:ext cx="4114800" cy="818623"/>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344216" y="307151"/>
            <a:ext cx="4114800" cy="6324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344216" y="7657302"/>
            <a:ext cx="4114800" cy="970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1.xml" Id="rId1" /><Relationship Type="http://schemas.openxmlformats.org/officeDocument/2006/relationships/slideLayout" Target="../slideLayouts/slideLayout2.xml" Id="rId2" /><Relationship Type="http://schemas.openxmlformats.org/officeDocument/2006/relationships/slideLayout" Target="../slideLayouts/slideLayout3.xml" Id="rId3" /><Relationship Type="http://schemas.openxmlformats.org/officeDocument/2006/relationships/slideLayout" Target="../slideLayouts/slideLayout4.xml" Id="rId4" /><Relationship Type="http://schemas.openxmlformats.org/officeDocument/2006/relationships/slideLayout" Target="../slideLayouts/slideLayout5.xml" Id="rId5" /><Relationship Type="http://schemas.openxmlformats.org/officeDocument/2006/relationships/slideLayout" Target="../slideLayouts/slideLayout6.xml" Id="rId6" /><Relationship Type="http://schemas.openxmlformats.org/officeDocument/2006/relationships/slideLayout" Target="../slideLayouts/slideLayout7.xml" Id="rId7" /><Relationship Type="http://schemas.openxmlformats.org/officeDocument/2006/relationships/slideLayout" Target="../slideLayouts/slideLayout8.xml" Id="rId8" /><Relationship Type="http://schemas.openxmlformats.org/officeDocument/2006/relationships/slideLayout" Target="../slideLayouts/slideLayout9.xml" Id="rId9" /><Relationship Type="http://schemas.openxmlformats.org/officeDocument/2006/relationships/slideLayout" Target="../slideLayouts/slideLayout10.xml" Id="rId10" /><Relationship Type="http://schemas.openxmlformats.org/officeDocument/2006/relationships/slideLayout" Target="../slideLayouts/slideLayout11.xml" Id="rId11" /><Relationship Type="http://schemas.openxmlformats.org/officeDocument/2006/relationships/theme" Target="../theme/theme2.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1889829" y="9009451"/>
            <a:ext cx="3078343" cy="527404"/>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342900" y="604721"/>
            <a:ext cx="6172200" cy="1435955"/>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342900" y="2508730"/>
            <a:ext cx="6172200" cy="6184156"/>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342900" y="9009451"/>
            <a:ext cx="1411915" cy="527404"/>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2015/3/10</a:t>
            </a:fld>
            <a:endParaRPr lang="ja-JP" altLang="en-US" dirty="0"/>
          </a:p>
        </p:txBody>
      </p:sp>
      <p:sp>
        <p:nvSpPr>
          <p:cNvPr id="1029" name="スライド番号プレースホルダー 5"/>
          <p:cNvSpPr>
            <a:spLocks noGrp="1"/>
          </p:cNvSpPr>
          <p:nvPr>
            <p:ph type="sldNum" sz="quarter" idx="4"/>
          </p:nvPr>
        </p:nvSpPr>
        <p:spPr>
          <a:xfrm>
            <a:off x="5076183" y="9009451"/>
            <a:ext cx="1438917" cy="527404"/>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media/image1.png" Id="rId1" /><Relationship Type="http://schemas.openxmlformats.org/officeDocument/2006/relationships/image" Target="../media/image2.png" Id="rId2" /><Relationship Type="http://schemas.openxmlformats.org/officeDocument/2006/relationships/image" Target="../media/image3.png" Id="rId3" /><Relationship Type="http://schemas.openxmlformats.org/officeDocument/2006/relationships/slideLayout" Target="../slideLayouts/slideLayout1.xml" Id="rId4" /><Relationship Type="http://schemas.openxmlformats.org/officeDocument/2006/relationships/notesSlide" Target="../notesSlides/notesSlide1.xml" Id="rId5" /></Relationships>
</file>

<file path=ppt/slides/_rels/slide2.xml.rels>&#65279;<?xml version="1.0" encoding="utf-8"?><Relationships xmlns="http://schemas.openxmlformats.org/package/2006/relationships"><Relationship Type="http://schemas.openxmlformats.org/officeDocument/2006/relationships/image" Target="../media/image4.png" Id="rId1" /><Relationship Type="http://schemas.openxmlformats.org/officeDocument/2006/relationships/image" Target="../media/image5.png" Id="rId2" /><Relationship Type="http://schemas.openxmlformats.org/officeDocument/2006/relationships/slideLayout" Target="../slideLayouts/slideLayout2.xml" Id="rId3"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テキスト 6"/>
          <p:cNvSpPr txBox="1"/>
          <p:nvPr/>
        </p:nvSpPr>
        <p:spPr>
          <a:xfrm>
            <a:off x="-283666" y="-380"/>
            <a:ext cx="1721763" cy="9909669"/>
          </a:xfrm>
          <a:prstGeom prst="rect">
            <a:avLst/>
          </a:prstGeom>
          <a:solidFill>
            <a:schemeClr val="accent6">
              <a:lumMod val="40000"/>
              <a:lumOff val="60000"/>
            </a:schemeClr>
          </a:solidFill>
          <a:effectLst/>
        </p:spPr>
        <p:txBody>
          <a:bodyPr vert="eaVert" wrap="square">
            <a:spAutoFit/>
          </a:bodyPr>
          <a:p>
            <a:pPr>
              <a:defRPr lang="ja-JP" altLang="en-US"/>
            </a:pPr>
            <a:endParaRPr lang="ja-JP" altLang="en-US" sz="2000">
              <a:latin typeface="HGP創英角ﾎﾟｯﾌﾟ体"/>
              <a:ea typeface="HGP創英角ﾎﾟｯﾌﾟ体"/>
            </a:endParaRPr>
          </a:p>
          <a:p>
            <a:pPr>
              <a:defRPr lang="ja-JP" altLang="en-US"/>
            </a:pPr>
            <a:r>
              <a:rPr lang="ja-JP" altLang="en-US" sz="4000">
                <a:latin typeface="HGP創英角ﾎﾟｯﾌﾟ体"/>
                <a:ea typeface="HGP創英角ﾎﾟｯﾌﾟ体"/>
              </a:rPr>
              <a:t>　　</a:t>
            </a:r>
            <a:r>
              <a:rPr lang="ja-JP" altLang="en-US" sz="6000" b="1">
                <a:solidFill>
                  <a:schemeClr val="bg2">
                    <a:lumMod val="10000"/>
                  </a:schemeClr>
                </a:solidFill>
                <a:latin typeface="+mj-ea"/>
                <a:ea typeface="+mj-ea"/>
              </a:rPr>
              <a:t>地域子育て応援補助金</a:t>
            </a:r>
            <a:endParaRPr lang="ja-JP" altLang="en-US" sz="6000" b="1">
              <a:solidFill>
                <a:schemeClr val="bg2">
                  <a:lumMod val="10000"/>
                </a:schemeClr>
              </a:solidFill>
              <a:latin typeface="+mj-ea"/>
              <a:ea typeface="+mj-ea"/>
            </a:endParaRPr>
          </a:p>
          <a:p>
            <a:pPr>
              <a:defRPr lang="ja-JP" altLang="en-US"/>
            </a:pPr>
            <a:endParaRPr lang="ja-JP" altLang="en-US" sz="2000">
              <a:latin typeface="HGP創英角ﾎﾟｯﾌﾟ体"/>
              <a:ea typeface="HGP創英角ﾎﾟｯﾌﾟ体"/>
            </a:endParaRPr>
          </a:p>
        </p:txBody>
      </p:sp>
      <p:pic>
        <p:nvPicPr>
          <p:cNvPr id="1108" name="図 10"/>
          <p:cNvPicPr>
            <a:picLocks noChangeAspect="1"/>
          </p:cNvPicPr>
          <p:nvPr/>
        </p:nvPicPr>
        <p:blipFill>
          <a:blip r:embed="rId1"/>
          <a:stretch>
            <a:fillRect/>
          </a:stretch>
        </p:blipFill>
        <p:spPr>
          <a:xfrm>
            <a:off x="-3663" y="8409000"/>
            <a:ext cx="1466724" cy="1191713"/>
          </a:xfrm>
          <a:prstGeom prst="rect">
            <a:avLst/>
          </a:prstGeom>
        </p:spPr>
      </p:pic>
      <p:sp>
        <p:nvSpPr>
          <p:cNvPr id="1109" name="図形 11"/>
          <p:cNvSpPr/>
          <p:nvPr/>
        </p:nvSpPr>
        <p:spPr>
          <a:xfrm>
            <a:off x="1573291" y="5939"/>
            <a:ext cx="5095709" cy="698170"/>
          </a:xfrm>
          <a:prstGeom prst="roundRect">
            <a:avLst/>
          </a:prstGeom>
          <a:solidFill>
            <a:srgbClr val="FFFFE9"/>
          </a:solidFill>
          <a:ln w="19050" cap="flat" cmpd="sng" algn="ctr">
            <a:solidFill>
              <a:schemeClr val="accent6">
                <a:shade val="95000"/>
                <a:satMod val="105000"/>
              </a:schemeClr>
            </a:solidFill>
            <a:prstDash val="solid"/>
          </a:ln>
        </p:spPr>
        <p:style>
          <a:lnRef idx="1">
            <a:schemeClr val="accent6"/>
          </a:lnRef>
          <a:fillRef idx="2">
            <a:schemeClr val="accent6"/>
          </a:fillRef>
          <a:effectRef idx="1">
            <a:schemeClr val="accent6"/>
          </a:effectRef>
          <a:fontRef idx="minor">
            <a:schemeClr val="dk1"/>
          </a:fontRef>
        </p:style>
        <p:txBody>
          <a:bodyPr anchor="ctr"/>
          <a:p>
            <a:pPr algn="l">
              <a:defRPr lang="ja-JP" altLang="en-US"/>
            </a:pPr>
            <a:r>
              <a:rPr lang="ja-JP" altLang="en-US" sz="1200">
                <a:latin typeface="+mn-ea"/>
                <a:ea typeface="+mn-ea"/>
                <a:cs typeface="+mj-lt"/>
              </a:rPr>
              <a:t>久御山町では、地域社会での子育て支援の促進を図るため、</a:t>
            </a:r>
            <a:r>
              <a:rPr lang="ja-JP" altLang="en-US" sz="1200">
                <a:latin typeface="+mn-ea"/>
                <a:ea typeface="+mn-ea"/>
                <a:cs typeface="+mj-lt"/>
              </a:rPr>
              <a:t>町内に</a:t>
            </a:r>
            <a:r>
              <a:rPr lang="ja-JP" altLang="en-US" sz="1200">
                <a:latin typeface="+mn-ea"/>
                <a:ea typeface="+mn-ea"/>
                <a:cs typeface="+mj-lt"/>
              </a:rPr>
              <a:t>おいて</a:t>
            </a:r>
            <a:r>
              <a:rPr lang="ja-JP" altLang="en-US" sz="1200">
                <a:latin typeface="+mn-ea"/>
                <a:ea typeface="+mn-ea"/>
                <a:cs typeface="+mj-lt"/>
              </a:rPr>
              <a:t>子育て中の</a:t>
            </a:r>
            <a:r>
              <a:rPr lang="ja-JP" altLang="en-US" sz="1200">
                <a:latin typeface="+mn-ea"/>
                <a:ea typeface="+mn-ea"/>
                <a:cs typeface="+mj-lt"/>
              </a:rPr>
              <a:t>親</a:t>
            </a:r>
            <a:r>
              <a:rPr lang="ja-JP" altLang="en-US" sz="1200">
                <a:latin typeface="+mn-ea"/>
                <a:ea typeface="+mn-ea"/>
                <a:cs typeface="+mj-lt"/>
              </a:rPr>
              <a:t>又はその児童</a:t>
            </a:r>
            <a:r>
              <a:rPr lang="ja-JP" altLang="en-US" sz="1200">
                <a:latin typeface="+mn-ea"/>
                <a:ea typeface="+mn-ea"/>
                <a:cs typeface="+mj-lt"/>
              </a:rPr>
              <a:t>（中学生以下）を対象に活動を行う団体に対し</a:t>
            </a:r>
            <a:r>
              <a:rPr lang="ja-JP" altLang="en-US" sz="1200">
                <a:latin typeface="+mn-ea"/>
                <a:ea typeface="+mn-ea"/>
                <a:cs typeface="+mj-lt"/>
              </a:rPr>
              <a:t>て、その活動に係る経費の一部を補助します。</a:t>
            </a:r>
            <a:endParaRPr lang="ja-JP" altLang="en-US" sz="1200">
              <a:latin typeface="+mn-ea"/>
              <a:ea typeface="+mn-ea"/>
              <a:cs typeface="+mj-lt"/>
            </a:endParaRPr>
          </a:p>
        </p:txBody>
      </p:sp>
      <p:sp>
        <p:nvSpPr>
          <p:cNvPr id="1110" name="テキスト 19"/>
          <p:cNvSpPr txBox="1"/>
          <p:nvPr/>
        </p:nvSpPr>
        <p:spPr>
          <a:xfrm>
            <a:off x="1463061" y="1631740"/>
            <a:ext cx="2724724" cy="253023"/>
          </a:xfrm>
          <a:prstGeom prst="rect">
            <a:avLst/>
          </a:prstGeom>
        </p:spPr>
        <p:txBody>
          <a:bodyPr wrap="square">
            <a:spAutoFit/>
          </a:bodyPr>
          <a:p>
            <a:pPr>
              <a:defRPr lang="ja-JP" altLang="en-US"/>
            </a:pPr>
            <a:r>
              <a:rPr lang="ja-JP" altLang="en-US" sz="1050">
                <a:latin typeface="+mn-ea"/>
                <a:ea typeface="+mn-ea"/>
              </a:rPr>
              <a:t>※対象活動等につい</a:t>
            </a:r>
            <a:r>
              <a:rPr lang="ja-JP" altLang="en-US" sz="1050">
                <a:latin typeface="+mn-ea"/>
                <a:ea typeface="+mn-ea"/>
              </a:rPr>
              <a:t>て</a:t>
            </a:r>
            <a:r>
              <a:rPr lang="ja-JP" altLang="en-US" sz="1050">
                <a:latin typeface="+mn-ea"/>
                <a:ea typeface="+mn-ea"/>
              </a:rPr>
              <a:t>は</a:t>
            </a:r>
            <a:r>
              <a:rPr lang="ja-JP" altLang="en-US" sz="1050">
                <a:latin typeface="+mn-ea"/>
                <a:ea typeface="+mn-ea"/>
              </a:rPr>
              <a:t>下記をご覧下</a:t>
            </a:r>
            <a:r>
              <a:rPr lang="ja-JP" altLang="en-US" sz="1050">
                <a:latin typeface="+mn-ea"/>
                <a:ea typeface="+mn-ea"/>
              </a:rPr>
              <a:t>さい。</a:t>
            </a:r>
            <a:endParaRPr lang="ja-JP" altLang="en-US" sz="1100">
              <a:latin typeface="+mn-ea"/>
              <a:ea typeface="+mn-ea"/>
            </a:endParaRPr>
          </a:p>
        </p:txBody>
      </p:sp>
      <p:sp>
        <p:nvSpPr>
          <p:cNvPr id="1111" name="テキスト 20"/>
          <p:cNvSpPr txBox="1"/>
          <p:nvPr/>
        </p:nvSpPr>
        <p:spPr>
          <a:xfrm>
            <a:off x="7017" y="273000"/>
            <a:ext cx="1405983" cy="399217"/>
          </a:xfrm>
          <a:prstGeom prst="rect">
            <a:avLst/>
          </a:prstGeom>
        </p:spPr>
        <p:txBody>
          <a:bodyPr wrap="square">
            <a:spAutoFit/>
          </a:bodyPr>
          <a:p>
            <a:pPr>
              <a:defRPr lang="ja-JP" altLang="en-US"/>
            </a:pPr>
            <a:r>
              <a:rPr lang="ja-JP" altLang="en-US" sz="2000" b="1">
                <a:solidFill>
                  <a:schemeClr val="bg2">
                    <a:lumMod val="10000"/>
                  </a:schemeClr>
                </a:solidFill>
                <a:latin typeface="+mj-ea"/>
                <a:ea typeface="+mj-ea"/>
              </a:rPr>
              <a:t>令和８年度</a:t>
            </a:r>
            <a:endParaRPr lang="ja-JP" altLang="en-US" sz="2000" b="1">
              <a:solidFill>
                <a:schemeClr val="bg2">
                  <a:lumMod val="10000"/>
                </a:schemeClr>
              </a:solidFill>
              <a:latin typeface="+mj-ea"/>
              <a:ea typeface="+mj-ea"/>
            </a:endParaRPr>
          </a:p>
        </p:txBody>
      </p:sp>
      <p:pic>
        <p:nvPicPr>
          <p:cNvPr id="1112" name="図 21"/>
          <p:cNvPicPr>
            <a:picLocks noChangeAspect="1"/>
          </p:cNvPicPr>
          <p:nvPr/>
        </p:nvPicPr>
        <p:blipFill>
          <a:blip r:embed="rId2"/>
          <a:stretch>
            <a:fillRect/>
          </a:stretch>
        </p:blipFill>
        <p:spPr>
          <a:xfrm>
            <a:off x="4112741" y="845016"/>
            <a:ext cx="1114703" cy="1047441"/>
          </a:xfrm>
          <a:prstGeom prst="rect">
            <a:avLst/>
          </a:prstGeom>
        </p:spPr>
      </p:pic>
      <p:pic>
        <p:nvPicPr>
          <p:cNvPr id="1113" name="図 24"/>
          <p:cNvPicPr>
            <a:picLocks noChangeAspect="1"/>
          </p:cNvPicPr>
          <p:nvPr/>
        </p:nvPicPr>
        <p:blipFill>
          <a:blip r:embed="rId3"/>
          <a:stretch>
            <a:fillRect/>
          </a:stretch>
        </p:blipFill>
        <p:spPr>
          <a:xfrm>
            <a:off x="5301832" y="777732"/>
            <a:ext cx="1439095" cy="1114725"/>
          </a:xfrm>
          <a:prstGeom prst="rect">
            <a:avLst/>
          </a:prstGeom>
        </p:spPr>
      </p:pic>
      <p:sp>
        <p:nvSpPr>
          <p:cNvPr id="1114" name="四角形 14"/>
          <p:cNvSpPr/>
          <p:nvPr/>
        </p:nvSpPr>
        <p:spPr>
          <a:xfrm>
            <a:off x="1573291" y="2292882"/>
            <a:ext cx="5100812" cy="2372118"/>
          </a:xfrm>
          <a:prstGeom prst="rect">
            <a:avLst/>
          </a:prstGeom>
          <a:solidFill>
            <a:srgbClr val="FFE9E9"/>
          </a:solidFill>
          <a:ln w="25400" cap="flat" cmpd="sng" algn="ctr">
            <a:solidFill>
              <a:srgbClr val="FFE9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sz="1200">
              <a:solidFill>
                <a:schemeClr val="tx1"/>
              </a:solidFill>
            </a:endParaRPr>
          </a:p>
          <a:p>
            <a:pPr algn="l">
              <a:defRPr lang="ja-JP" altLang="en-US"/>
            </a:pPr>
            <a:endParaRPr lang="ja-JP" altLang="en-US" sz="1200">
              <a:solidFill>
                <a:schemeClr val="tx1"/>
              </a:solidFill>
            </a:endParaRPr>
          </a:p>
          <a:p>
            <a:pPr algn="l">
              <a:defRPr lang="ja-JP" altLang="en-US"/>
            </a:pP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子育て支援に関する活動</a:t>
            </a:r>
            <a:endParaRPr lang="ja-JP" altLang="en-US"/>
          </a:p>
          <a:p>
            <a:pPr algn="l">
              <a:lnSpc>
                <a:spcPct val="120000"/>
              </a:lnSpc>
              <a:spcBef>
                <a:spcPts val="0"/>
              </a:spcBef>
              <a:spcAft>
                <a:spcPts val="0"/>
              </a:spcAft>
              <a:defRPr lang="ja-JP" altLang="en-US"/>
            </a:pPr>
            <a:r>
              <a:rPr lang="ja-JP" altLang="en-US" sz="1200">
                <a:solidFill>
                  <a:schemeClr val="tx1"/>
                </a:solidFill>
              </a:rPr>
              <a:t>※活動に際して、チラシ等による広報活動が必要です。また、自治会及び子</a:t>
            </a: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　</a:t>
            </a:r>
            <a:r>
              <a:rPr lang="ja-JP" altLang="en-US" sz="1200">
                <a:solidFill>
                  <a:schemeClr val="tx1"/>
                </a:solidFill>
              </a:rPr>
              <a:t>ど</a:t>
            </a:r>
            <a:r>
              <a:rPr lang="ja-JP" altLang="en-US" sz="1200">
                <a:solidFill>
                  <a:schemeClr val="tx1"/>
                </a:solidFill>
              </a:rPr>
              <a:t>も会活動は除きます。</a:t>
            </a:r>
            <a:endParaRPr lang="ja-JP" altLang="en-US" sz="1200">
              <a:solidFill>
                <a:schemeClr val="tx1"/>
              </a:solidFill>
            </a:endParaRPr>
          </a:p>
          <a:p>
            <a:pPr algn="l">
              <a:lnSpc>
                <a:spcPct val="120000"/>
              </a:lnSpc>
              <a:spcBef>
                <a:spcPts val="0"/>
              </a:spcBef>
              <a:spcAft>
                <a:spcPts val="0"/>
              </a:spcAft>
              <a:defRPr lang="ja-JP" altLang="en-US"/>
            </a:pP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【活動例】</a:t>
            </a: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地域でのお誕生日会、</a:t>
            </a:r>
            <a:r>
              <a:rPr lang="ja-JP" altLang="en-US" sz="1200">
                <a:solidFill>
                  <a:schemeClr val="tx1"/>
                </a:solidFill>
              </a:rPr>
              <a:t>発達やおやこ遊びなど子育てに関する講習会の</a:t>
            </a:r>
            <a:r>
              <a:rPr lang="ja-JP" altLang="en-US" sz="1200">
                <a:solidFill>
                  <a:schemeClr val="tx1"/>
                </a:solidFill>
              </a:rPr>
              <a:t>開催、公園や施設を利用したおやこで楽しめるイベントの開催、こども料理教</a:t>
            </a:r>
            <a:r>
              <a:rPr lang="ja-JP" altLang="en-US" sz="1200">
                <a:solidFill>
                  <a:schemeClr val="tx1"/>
                </a:solidFill>
              </a:rPr>
              <a:t>室、絵本・紙芝居読み聞かせ会、おやこ遠足（味覚狩り等）　など</a:t>
            </a:r>
            <a:endParaRPr lang="ja-JP" altLang="en-US" sz="1200">
              <a:solidFill>
                <a:schemeClr val="tx1"/>
              </a:solidFill>
            </a:endParaRPr>
          </a:p>
          <a:p>
            <a:pPr algn="l">
              <a:defRPr lang="ja-JP" altLang="en-US"/>
            </a:pPr>
            <a:endParaRPr lang="ja-JP" altLang="en-US" sz="1200">
              <a:solidFill>
                <a:schemeClr val="tx1"/>
              </a:solidFill>
            </a:endParaRPr>
          </a:p>
          <a:p>
            <a:pPr algn="l">
              <a:defRPr lang="ja-JP" altLang="en-US"/>
            </a:pPr>
            <a:endParaRPr lang="ja-JP" altLang="en-US" sz="1200">
              <a:solidFill>
                <a:schemeClr val="tx1"/>
              </a:solidFill>
            </a:endParaRPr>
          </a:p>
          <a:p>
            <a:pPr algn="l">
              <a:defRPr lang="ja-JP" altLang="en-US"/>
            </a:pPr>
            <a:endParaRPr lang="ja-JP" altLang="en-US" sz="1200">
              <a:solidFill>
                <a:schemeClr val="tx1"/>
              </a:solidFill>
            </a:endParaRPr>
          </a:p>
          <a:p>
            <a:pPr algn="l">
              <a:defRPr lang="ja-JP" altLang="en-US"/>
            </a:pPr>
            <a:endParaRPr lang="ja-JP" altLang="en-US" sz="1200">
              <a:solidFill>
                <a:schemeClr val="tx1"/>
              </a:solidFill>
            </a:endParaRPr>
          </a:p>
          <a:p>
            <a:pPr algn="l">
              <a:defRPr lang="ja-JP" altLang="en-US"/>
            </a:pPr>
            <a:endParaRPr lang="ja-JP" altLang="en-US" sz="1200">
              <a:solidFill>
                <a:schemeClr val="tx1"/>
              </a:solidFill>
            </a:endParaRPr>
          </a:p>
        </p:txBody>
      </p:sp>
      <p:sp>
        <p:nvSpPr>
          <p:cNvPr id="1115" name="四角形 27"/>
          <p:cNvSpPr/>
          <p:nvPr/>
        </p:nvSpPr>
        <p:spPr>
          <a:xfrm>
            <a:off x="1574231" y="4444206"/>
            <a:ext cx="5100812" cy="1372794"/>
          </a:xfrm>
          <a:prstGeom prst="rect">
            <a:avLst/>
          </a:prstGeom>
          <a:solidFill>
            <a:srgbClr val="FFE9E9"/>
          </a:solidFill>
          <a:ln w="25400" cap="flat" cmpd="sng" algn="ctr">
            <a:solidFill>
              <a:srgbClr val="FFE9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20000"/>
              </a:lnSpc>
              <a:spcBef>
                <a:spcPts val="0"/>
              </a:spcBef>
              <a:spcAft>
                <a:spcPts val="0"/>
              </a:spcAft>
              <a:defRPr lang="ja-JP" altLang="en-US"/>
            </a:pPr>
            <a:r>
              <a:rPr lang="ja-JP" altLang="en-US" sz="1200">
                <a:solidFill>
                  <a:schemeClr val="tx1"/>
                </a:solidFill>
              </a:rPr>
              <a:t>・住民主体の地域組織であり、３名以上で構成されていること。</a:t>
            </a:r>
            <a:endParaRPr lang="ja-JP" altLang="en-US"/>
          </a:p>
          <a:p>
            <a:pPr algn="l">
              <a:lnSpc>
                <a:spcPct val="120000"/>
              </a:lnSpc>
              <a:spcBef>
                <a:spcPts val="0"/>
              </a:spcBef>
              <a:spcAft>
                <a:spcPts val="0"/>
              </a:spcAft>
              <a:defRPr lang="ja-JP" altLang="en-US"/>
            </a:pPr>
            <a:r>
              <a:rPr lang="ja-JP" altLang="en-US" sz="1200">
                <a:solidFill>
                  <a:schemeClr val="tx1"/>
                </a:solidFill>
              </a:rPr>
              <a:t>・代表者、組織及び運営等に関する規約を定めていること。</a:t>
            </a:r>
            <a:endParaRPr lang="ja-JP" altLang="en-US" sz="1200">
              <a:solidFill>
                <a:schemeClr val="tx1"/>
              </a:solidFill>
            </a:endParaRPr>
          </a:p>
          <a:p>
            <a:pPr algn="l">
              <a:lnSpc>
                <a:spcPct val="120000"/>
              </a:lnSpc>
              <a:spcBef>
                <a:spcPts val="0"/>
              </a:spcBef>
              <a:spcAft>
                <a:spcPts val="0"/>
              </a:spcAft>
              <a:defRPr lang="ja-JP" altLang="en-US"/>
            </a:pPr>
            <a:endParaRPr lang="ja-JP" altLang="en-US" sz="1200">
              <a:solidFill>
                <a:schemeClr val="tx1"/>
              </a:solidFill>
            </a:endParaRPr>
          </a:p>
          <a:p>
            <a:pPr algn="l">
              <a:defRPr lang="ja-JP" altLang="en-US"/>
            </a:pPr>
            <a:endParaRPr lang="ja-JP" altLang="en-US" sz="1200">
              <a:solidFill>
                <a:schemeClr val="tx1"/>
              </a:solidFill>
            </a:endParaRPr>
          </a:p>
        </p:txBody>
      </p:sp>
      <p:sp>
        <p:nvSpPr>
          <p:cNvPr id="1116" name="図形 31"/>
          <p:cNvSpPr/>
          <p:nvPr/>
        </p:nvSpPr>
        <p:spPr>
          <a:xfrm>
            <a:off x="1562100" y="4303716"/>
            <a:ext cx="5101281" cy="289284"/>
          </a:xfrm>
          <a:prstGeom prst="round1Rect">
            <a:avLst>
              <a:gd name="adj" fmla="val 50000"/>
            </a:avLst>
          </a:prstGeom>
          <a:solidFill>
            <a:srgbClr val="FFA0A0"/>
          </a:solidFill>
          <a:ln w="25400" cap="flat" cmpd="sng" algn="ctr">
            <a:solidFill>
              <a:srgbClr val="FFA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b="1"/>
              <a:t>２.対象団体について</a:t>
            </a:r>
            <a:endParaRPr lang="ja-JP" altLang="en-US" sz="1600" b="1">
              <a:solidFill>
                <a:schemeClr val="bg1"/>
              </a:solidFill>
              <a:latin typeface="+mn-ea"/>
            </a:endParaRPr>
          </a:p>
        </p:txBody>
      </p:sp>
      <p:sp>
        <p:nvSpPr>
          <p:cNvPr id="1117" name="図形 32"/>
          <p:cNvSpPr/>
          <p:nvPr/>
        </p:nvSpPr>
        <p:spPr>
          <a:xfrm>
            <a:off x="1562100" y="1999716"/>
            <a:ext cx="5101281" cy="289284"/>
          </a:xfrm>
          <a:prstGeom prst="round1Rect">
            <a:avLst>
              <a:gd name="adj" fmla="val 50000"/>
            </a:avLst>
          </a:prstGeom>
          <a:solidFill>
            <a:srgbClr val="FFA0A0"/>
          </a:solidFill>
          <a:ln w="25400" cap="flat" cmpd="sng" algn="ctr">
            <a:solidFill>
              <a:srgbClr val="FFA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b="1">
                <a:latin typeface="+mn-ea"/>
                <a:ea typeface="+mn-ea"/>
              </a:rPr>
              <a:t>１.対象活動について</a:t>
            </a:r>
            <a:endParaRPr lang="ja-JP" altLang="en-US" sz="1600" b="1">
              <a:solidFill>
                <a:schemeClr val="bg1"/>
              </a:solidFill>
              <a:latin typeface="+mn-ea"/>
            </a:endParaRPr>
          </a:p>
        </p:txBody>
      </p:sp>
      <p:sp>
        <p:nvSpPr>
          <p:cNvPr id="1118" name="四角形 61"/>
          <p:cNvSpPr/>
          <p:nvPr/>
        </p:nvSpPr>
        <p:spPr>
          <a:xfrm>
            <a:off x="1574231" y="5532112"/>
            <a:ext cx="5100812" cy="1374505"/>
          </a:xfrm>
          <a:prstGeom prst="rect">
            <a:avLst/>
          </a:prstGeom>
          <a:solidFill>
            <a:srgbClr val="FFE9E9"/>
          </a:solidFill>
          <a:ln w="25400" cap="flat" cmpd="sng" algn="ctr">
            <a:solidFill>
              <a:srgbClr val="FFE9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20000"/>
              </a:lnSpc>
              <a:spcBef>
                <a:spcPts val="0"/>
              </a:spcBef>
              <a:spcAft>
                <a:spcPts val="0"/>
              </a:spcAft>
              <a:defRPr lang="ja-JP" altLang="en-US"/>
            </a:pPr>
            <a:r>
              <a:rPr lang="ja-JP" altLang="en-US" sz="1200" u="none">
                <a:solidFill>
                  <a:schemeClr val="tx1"/>
                </a:solidFill>
              </a:rPr>
              <a:t>１団体につき１年度に</a:t>
            </a:r>
            <a:r>
              <a:rPr lang="ja-JP" altLang="en-US" sz="1200" u="none">
                <a:solidFill>
                  <a:schemeClr val="tx1"/>
                </a:solidFill>
                <a:latin typeface="+mn-ea"/>
              </a:rPr>
              <a:t>上限10万円。</a:t>
            </a:r>
            <a:r>
              <a:rPr lang="ja-JP" altLang="en-US" sz="1200" u="none">
                <a:solidFill>
                  <a:schemeClr val="tx1"/>
                </a:solidFill>
                <a:latin typeface="+mn-ea"/>
              </a:rPr>
              <a:t>町全域を対象とした場合のみ15万円。</a:t>
            </a:r>
            <a:endParaRPr lang="ja-JP" altLang="en-US" sz="1200" u="none">
              <a:solidFill>
                <a:schemeClr val="tx1"/>
              </a:solidFill>
              <a:latin typeface="+mn-ea"/>
            </a:endParaRPr>
          </a:p>
          <a:p>
            <a:pPr algn="l">
              <a:lnSpc>
                <a:spcPct val="120000"/>
              </a:lnSpc>
              <a:spcBef>
                <a:spcPts val="0"/>
              </a:spcBef>
              <a:spcAft>
                <a:spcPts val="0"/>
              </a:spcAft>
              <a:defRPr lang="ja-JP" altLang="en-US"/>
            </a:pPr>
            <a:r>
              <a:rPr lang="ja-JP" altLang="en-US" sz="1200">
                <a:solidFill>
                  <a:schemeClr val="tx1"/>
                </a:solidFill>
              </a:rPr>
              <a:t>・同団体への補助は、年度内に１回が限度です。</a:t>
            </a: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・町から他の補助金を受けている場合は、経費を明確に区別できる場合に限</a:t>
            </a: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　</a:t>
            </a:r>
            <a:r>
              <a:rPr lang="ja-JP" altLang="en-US" sz="1200">
                <a:solidFill>
                  <a:schemeClr val="tx1"/>
                </a:solidFill>
              </a:rPr>
              <a:t>ります</a:t>
            </a:r>
            <a:r>
              <a:rPr lang="ja-JP" altLang="en-US" sz="1200">
                <a:solidFill>
                  <a:schemeClr val="tx1"/>
                </a:solidFill>
              </a:rPr>
              <a:t>。</a:t>
            </a:r>
            <a:endParaRPr lang="ja-JP" altLang="en-US" sz="1200">
              <a:solidFill>
                <a:schemeClr val="tx1"/>
              </a:solidFill>
            </a:endParaRPr>
          </a:p>
        </p:txBody>
      </p:sp>
      <p:sp>
        <p:nvSpPr>
          <p:cNvPr id="1119" name="図形 62"/>
          <p:cNvSpPr/>
          <p:nvPr/>
        </p:nvSpPr>
        <p:spPr>
          <a:xfrm>
            <a:off x="1562100" y="5311716"/>
            <a:ext cx="5101281" cy="289284"/>
          </a:xfrm>
          <a:prstGeom prst="round1Rect">
            <a:avLst>
              <a:gd name="adj" fmla="val 50000"/>
            </a:avLst>
          </a:prstGeom>
          <a:solidFill>
            <a:srgbClr val="FFA0A0"/>
          </a:solidFill>
          <a:ln w="25400" cap="flat" cmpd="sng" algn="ctr">
            <a:solidFill>
              <a:srgbClr val="FFA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b="1"/>
              <a:t>３.補助額について</a:t>
            </a:r>
            <a:endParaRPr lang="ja-JP" altLang="en-US" sz="1600" b="1">
              <a:solidFill>
                <a:schemeClr val="bg1"/>
              </a:solidFill>
              <a:latin typeface="+mn-ea"/>
            </a:endParaRPr>
          </a:p>
        </p:txBody>
      </p:sp>
      <p:sp>
        <p:nvSpPr>
          <p:cNvPr id="1120" name="四角形 64"/>
          <p:cNvSpPr/>
          <p:nvPr/>
        </p:nvSpPr>
        <p:spPr>
          <a:xfrm>
            <a:off x="1570740" y="6906617"/>
            <a:ext cx="5100812" cy="2870383"/>
          </a:xfrm>
          <a:prstGeom prst="rect">
            <a:avLst/>
          </a:prstGeom>
          <a:solidFill>
            <a:srgbClr val="FFE9E9"/>
          </a:solidFill>
          <a:ln w="25400" cap="flat" cmpd="sng" algn="ctr">
            <a:solidFill>
              <a:srgbClr val="FFE9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20000"/>
              </a:lnSpc>
              <a:spcBef>
                <a:spcPts val="0"/>
              </a:spcBef>
              <a:spcAft>
                <a:spcPts val="0"/>
              </a:spcAft>
              <a:defRPr lang="ja-JP" altLang="en-US"/>
            </a:pPr>
            <a:r>
              <a:rPr lang="ja-JP" altLang="en-US" sz="1200">
                <a:solidFill>
                  <a:schemeClr val="tx1"/>
                </a:solidFill>
              </a:rPr>
              <a:t>　交付申請書に関係書類を添えて、久御山町子育て支援課の窓口まで提出してください。また、交付決定後に金額や内容等を変更する場合は、変更交付申請書に関係書類を添えて、同窓口まで提出してください。</a:t>
            </a: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＜提出方法＞</a:t>
            </a: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　</a:t>
            </a:r>
            <a:r>
              <a:rPr lang="ja-JP" altLang="en-US" sz="1200">
                <a:solidFill>
                  <a:schemeClr val="tx1"/>
                </a:solidFill>
              </a:rPr>
              <a:t>　</a:t>
            </a:r>
            <a:r>
              <a:rPr lang="ja-JP" altLang="en-US" sz="1200">
                <a:solidFill>
                  <a:schemeClr val="tx1"/>
                </a:solidFill>
              </a:rPr>
              <a:t>子育て支援課の</a:t>
            </a:r>
            <a:r>
              <a:rPr lang="ja-JP" altLang="en-US" sz="1200">
                <a:solidFill>
                  <a:schemeClr val="tx1"/>
                </a:solidFill>
              </a:rPr>
              <a:t>窓口に直接持参</a:t>
            </a: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a:t>
            </a:r>
            <a:r>
              <a:rPr lang="ja-JP" altLang="en-US" sz="1200">
                <a:solidFill>
                  <a:schemeClr val="tx1"/>
                </a:solidFill>
              </a:rPr>
              <a:t>申請</a:t>
            </a:r>
            <a:r>
              <a:rPr lang="ja-JP" altLang="en-US" sz="1200">
                <a:solidFill>
                  <a:schemeClr val="tx1"/>
                </a:solidFill>
              </a:rPr>
              <a:t>受付から交付決定まで２週間～４週間程度かかりますので、ご了承く</a:t>
            </a: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　</a:t>
            </a:r>
            <a:r>
              <a:rPr lang="ja-JP" altLang="en-US" sz="1200">
                <a:solidFill>
                  <a:schemeClr val="tx1"/>
                </a:solidFill>
              </a:rPr>
              <a:t>ださい。</a:t>
            </a: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a:t>
            </a:r>
            <a:r>
              <a:rPr lang="ja-JP" altLang="en-US" sz="1200">
                <a:solidFill>
                  <a:schemeClr val="tx1"/>
                </a:solidFill>
              </a:rPr>
              <a:t>交付決定後</a:t>
            </a:r>
            <a:r>
              <a:rPr lang="ja-JP" altLang="en-US" sz="1200">
                <a:solidFill>
                  <a:schemeClr val="tx1"/>
                </a:solidFill>
              </a:rPr>
              <a:t>、</a:t>
            </a:r>
            <a:r>
              <a:rPr lang="ja-JP" altLang="en-US" sz="1200">
                <a:solidFill>
                  <a:schemeClr val="tx1"/>
                </a:solidFill>
              </a:rPr>
              <a:t>交付決定額の</a:t>
            </a:r>
            <a:r>
              <a:rPr lang="ja-JP" altLang="en-US" sz="1200">
                <a:solidFill>
                  <a:schemeClr val="tx1"/>
                </a:solidFill>
              </a:rPr>
              <a:t>２／３</a:t>
            </a:r>
            <a:r>
              <a:rPr lang="ja-JP" altLang="en-US" sz="1200">
                <a:solidFill>
                  <a:schemeClr val="tx1"/>
                </a:solidFill>
              </a:rPr>
              <a:t>を上限として概算払を受けることができます。</a:t>
            </a:r>
            <a:endParaRPr lang="ja-JP" altLang="en-US" sz="1200">
              <a:solidFill>
                <a:schemeClr val="tx1"/>
              </a:solidFill>
            </a:endParaRPr>
          </a:p>
          <a:p>
            <a:pPr algn="l">
              <a:defRPr lang="ja-JP" altLang="en-US"/>
            </a:pPr>
            <a:endParaRPr lang="ja-JP" altLang="en-US" sz="1200">
              <a:solidFill>
                <a:schemeClr val="tx1"/>
              </a:solidFill>
            </a:endParaRPr>
          </a:p>
          <a:p>
            <a:pPr algn="l">
              <a:defRPr lang="ja-JP" altLang="en-US"/>
            </a:pPr>
            <a:endParaRPr lang="ja-JP" altLang="en-US" sz="1200">
              <a:solidFill>
                <a:schemeClr val="tx1"/>
              </a:solidFill>
            </a:endParaRPr>
          </a:p>
        </p:txBody>
      </p:sp>
      <p:sp>
        <p:nvSpPr>
          <p:cNvPr id="1121" name="テキスト 65"/>
          <p:cNvSpPr txBox="1"/>
          <p:nvPr/>
        </p:nvSpPr>
        <p:spPr>
          <a:xfrm>
            <a:off x="5661000" y="9561000"/>
            <a:ext cx="1146529" cy="306884"/>
          </a:xfrm>
          <a:prstGeom prst="rect">
            <a:avLst/>
          </a:prstGeom>
        </p:spPr>
        <p:txBody>
          <a:bodyPr wrap="square">
            <a:spAutoFit/>
          </a:bodyPr>
          <a:p>
            <a:pPr>
              <a:defRPr lang="ja-JP" altLang="en-US"/>
            </a:pPr>
            <a:r>
              <a:rPr lang="ja-JP" altLang="en-US" sz="1400"/>
              <a:t>（⇒裏面へ）</a:t>
            </a:r>
            <a:endParaRPr lang="ja-JP" altLang="en-US" sz="1400"/>
          </a:p>
        </p:txBody>
      </p:sp>
      <p:sp>
        <p:nvSpPr>
          <p:cNvPr id="1122" name="図形 66"/>
          <p:cNvSpPr/>
          <p:nvPr/>
        </p:nvSpPr>
        <p:spPr>
          <a:xfrm>
            <a:off x="1574232" y="6823716"/>
            <a:ext cx="5101281" cy="289284"/>
          </a:xfrm>
          <a:prstGeom prst="round1Rect">
            <a:avLst>
              <a:gd name="adj" fmla="val 50000"/>
            </a:avLst>
          </a:prstGeom>
          <a:solidFill>
            <a:srgbClr val="FFA0A0"/>
          </a:solidFill>
          <a:ln w="25400" cap="flat" cmpd="sng" algn="ctr">
            <a:solidFill>
              <a:srgbClr val="FFA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b="1">
                <a:latin typeface="+mn-ea"/>
              </a:rPr>
              <a:t>４.申請について</a:t>
            </a:r>
            <a:endParaRPr lang="ja-JP" altLang="en-US" sz="1600" b="1">
              <a:solidFill>
                <a:schemeClr val="bg1"/>
              </a:solidFill>
              <a:latin typeface="+mn-ea"/>
            </a:endParaRPr>
          </a:p>
        </p:txBody>
      </p:sp>
      <p:sp>
        <p:nvSpPr>
          <p:cNvPr id="1123" name="図形 35"/>
          <p:cNvSpPr/>
          <p:nvPr/>
        </p:nvSpPr>
        <p:spPr>
          <a:xfrm>
            <a:off x="1574131" y="779150"/>
            <a:ext cx="2533905" cy="784250"/>
          </a:xfrm>
          <a:prstGeom prst="roundRect">
            <a:avLst/>
          </a:prstGeom>
          <a:solidFill>
            <a:srgbClr val="FFA6A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600"/>
              <a:t>１団体　上限１０万円</a:t>
            </a:r>
            <a:endParaRPr lang="ja-JP" altLang="en-US"/>
          </a:p>
          <a:p>
            <a:pPr algn="ctr">
              <a:defRPr lang="ja-JP" altLang="en-US"/>
            </a:pPr>
            <a:r>
              <a:rPr lang="ja-JP" altLang="en-US" sz="1600"/>
              <a:t>町</a:t>
            </a:r>
            <a:r>
              <a:rPr lang="ja-JP" altLang="en-US" sz="1600"/>
              <a:t>全域を</a:t>
            </a:r>
            <a:r>
              <a:rPr lang="ja-JP" altLang="en-US" sz="1600"/>
              <a:t>対象</a:t>
            </a:r>
            <a:r>
              <a:rPr lang="ja-JP" altLang="en-US" sz="1600"/>
              <a:t>とした場合</a:t>
            </a:r>
            <a:r>
              <a:rPr lang="ja-JP" altLang="en-US" sz="1600"/>
              <a:t>　上限１５万円</a:t>
            </a:r>
            <a:endParaRPr lang="ja-JP" altLang="en-US"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29" name="四角形 43"/>
          <p:cNvSpPr/>
          <p:nvPr/>
        </p:nvSpPr>
        <p:spPr>
          <a:xfrm>
            <a:off x="404840" y="202251"/>
            <a:ext cx="6048757" cy="718749"/>
          </a:xfrm>
          <a:prstGeom prst="rect">
            <a:avLst/>
          </a:prstGeom>
          <a:solidFill>
            <a:srgbClr val="FFE9E9"/>
          </a:solidFill>
          <a:ln w="25400" cap="flat" cmpd="sng" algn="ctr">
            <a:solidFill>
              <a:srgbClr val="FFE9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20000"/>
              </a:lnSpc>
              <a:spcBef>
                <a:spcPts val="0"/>
              </a:spcBef>
              <a:spcAft>
                <a:spcPts val="0"/>
              </a:spcAft>
              <a:defRPr lang="ja-JP" altLang="en-US"/>
            </a:pPr>
            <a:endParaRPr lang="ja-JP" altLang="en-US" sz="1200">
              <a:solidFill>
                <a:schemeClr val="tx1"/>
              </a:solidFill>
            </a:endParaRPr>
          </a:p>
          <a:p>
            <a:pPr algn="l">
              <a:lnSpc>
                <a:spcPct val="120000"/>
              </a:lnSpc>
              <a:spcBef>
                <a:spcPts val="0"/>
              </a:spcBef>
              <a:spcAft>
                <a:spcPts val="0"/>
              </a:spcAft>
              <a:defRPr lang="ja-JP" altLang="en-US"/>
            </a:pP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a:t>
            </a:r>
            <a:r>
              <a:rPr lang="ja-JP" altLang="en-US" sz="1200">
                <a:solidFill>
                  <a:schemeClr val="tx1"/>
                </a:solidFill>
              </a:rPr>
              <a:t>報償費（外部の講師に限る。）、旅費（外部の講師に限る。）、需用費、役務費、</a:t>
            </a:r>
            <a:r>
              <a:rPr lang="ja-JP" altLang="en-US" sz="1200">
                <a:solidFill>
                  <a:schemeClr val="tx1"/>
                </a:solidFill>
              </a:rPr>
              <a:t>使用料及び賃借料、そのほか町長が必要と認める経費</a:t>
            </a:r>
            <a:endParaRPr lang="ja-JP" altLang="en-US" sz="1200">
              <a:solidFill>
                <a:schemeClr val="tx1"/>
              </a:solidFill>
            </a:endParaRPr>
          </a:p>
          <a:p>
            <a:pPr algn="l">
              <a:defRPr lang="ja-JP" altLang="en-US"/>
            </a:pPr>
            <a:endParaRPr lang="ja-JP" altLang="en-US" sz="1200">
              <a:solidFill>
                <a:schemeClr val="tx1"/>
              </a:solidFill>
            </a:endParaRPr>
          </a:p>
          <a:p>
            <a:pPr algn="l">
              <a:defRPr lang="ja-JP" altLang="en-US"/>
            </a:pPr>
            <a:endParaRPr lang="ja-JP" altLang="en-US" sz="1200">
              <a:solidFill>
                <a:schemeClr val="tx1"/>
              </a:solidFill>
            </a:endParaRPr>
          </a:p>
        </p:txBody>
      </p:sp>
      <p:sp>
        <p:nvSpPr>
          <p:cNvPr id="1130" name="図形 44"/>
          <p:cNvSpPr/>
          <p:nvPr/>
        </p:nvSpPr>
        <p:spPr>
          <a:xfrm>
            <a:off x="405582" y="0"/>
            <a:ext cx="6046896" cy="289284"/>
          </a:xfrm>
          <a:prstGeom prst="round1Rect">
            <a:avLst>
              <a:gd name="adj" fmla="val 50000"/>
            </a:avLst>
          </a:prstGeom>
          <a:solidFill>
            <a:srgbClr val="FFA0A0"/>
          </a:solidFill>
          <a:ln w="25400" cap="flat" cmpd="sng" algn="ctr">
            <a:solidFill>
              <a:srgbClr val="FFA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b="1">
                <a:latin typeface="+mn-ea"/>
              </a:rPr>
              <a:t>５.補助対象経費について</a:t>
            </a:r>
            <a:endParaRPr lang="ja-JP" altLang="en-US" sz="1600" b="1">
              <a:solidFill>
                <a:schemeClr val="bg1"/>
              </a:solidFill>
              <a:latin typeface="+mn-ea"/>
            </a:endParaRPr>
          </a:p>
        </p:txBody>
      </p:sp>
      <p:sp>
        <p:nvSpPr>
          <p:cNvPr id="1131" name="四角形 49"/>
          <p:cNvSpPr/>
          <p:nvPr/>
        </p:nvSpPr>
        <p:spPr>
          <a:xfrm>
            <a:off x="410430" y="7474284"/>
            <a:ext cx="6048757" cy="1713644"/>
          </a:xfrm>
          <a:prstGeom prst="rect">
            <a:avLst/>
          </a:prstGeom>
          <a:solidFill>
            <a:srgbClr val="FFE9E9"/>
          </a:solidFill>
          <a:ln w="25400" cap="flat" cmpd="sng" algn="ctr">
            <a:solidFill>
              <a:srgbClr val="FFE9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20000"/>
              </a:lnSpc>
              <a:spcBef>
                <a:spcPts val="0"/>
              </a:spcBef>
              <a:spcAft>
                <a:spcPts val="0"/>
              </a:spcAft>
              <a:defRPr lang="ja-JP" altLang="en-US"/>
            </a:pPr>
            <a:r>
              <a:rPr lang="ja-JP" altLang="en-US" sz="1200">
                <a:solidFill>
                  <a:schemeClr val="tx1"/>
                </a:solidFill>
              </a:rPr>
              <a:t>久御山町民生部子育て支援課子育て支援係</a:t>
            </a:r>
            <a:endParaRPr lang="ja-JP" altLang="en-US" sz="1200">
              <a:solidFill>
                <a:schemeClr val="tx1"/>
              </a:solidFill>
            </a:endParaRPr>
          </a:p>
          <a:p>
            <a:pPr algn="l">
              <a:lnSpc>
                <a:spcPct val="120000"/>
              </a:lnSpc>
              <a:spcBef>
                <a:spcPts val="0"/>
              </a:spcBef>
              <a:spcAft>
                <a:spcPts val="0"/>
              </a:spcAft>
              <a:defRPr lang="ja-JP" altLang="en-US"/>
            </a:pPr>
            <a:r>
              <a:rPr lang="ja-JP" altLang="en-US" sz="1200">
                <a:solidFill>
                  <a:schemeClr val="tx1"/>
                </a:solidFill>
              </a:rPr>
              <a:t>電　話</a:t>
            </a:r>
            <a:r>
              <a:rPr lang="ja-JP" altLang="en-US" sz="1200">
                <a:solidFill>
                  <a:schemeClr val="tx1"/>
                </a:solidFill>
                <a:latin typeface="+mn-ea"/>
              </a:rPr>
              <a:t>：075-631-9904／0774-45-3905</a:t>
            </a:r>
            <a:endParaRPr lang="ja-JP" altLang="en-US" sz="1200">
              <a:solidFill>
                <a:schemeClr val="tx1"/>
              </a:solidFill>
              <a:latin typeface="+mn-ea"/>
            </a:endParaRPr>
          </a:p>
          <a:p>
            <a:pPr algn="l">
              <a:lnSpc>
                <a:spcPct val="120000"/>
              </a:lnSpc>
              <a:spcBef>
                <a:spcPts val="0"/>
              </a:spcBef>
              <a:spcAft>
                <a:spcPts val="0"/>
              </a:spcAft>
              <a:defRPr lang="ja-JP" altLang="en-US"/>
            </a:pPr>
            <a:r>
              <a:rPr lang="ja-JP" altLang="en-US" sz="1200">
                <a:solidFill>
                  <a:schemeClr val="tx1"/>
                </a:solidFill>
                <a:latin typeface="+mn-ea"/>
              </a:rPr>
              <a:t>※平日午前８時30分から午後５時15分まで</a:t>
            </a:r>
            <a:r>
              <a:rPr lang="ja-JP" altLang="en-US" sz="1200">
                <a:solidFill>
                  <a:schemeClr val="tx1"/>
                </a:solidFill>
                <a:latin typeface="+mn-ea"/>
              </a:rPr>
              <a:t>                     </a:t>
            </a:r>
            <a:endParaRPr lang="ja-JP" altLang="en-US" sz="1000">
              <a:solidFill>
                <a:schemeClr val="tx1"/>
              </a:solidFill>
              <a:latin typeface="+mn-ea"/>
            </a:endParaRPr>
          </a:p>
          <a:p>
            <a:pPr algn="l">
              <a:lnSpc>
                <a:spcPct val="100000"/>
              </a:lnSpc>
              <a:spcBef>
                <a:spcPts val="0"/>
              </a:spcBef>
              <a:spcAft>
                <a:spcPts val="0"/>
              </a:spcAft>
              <a:defRPr lang="ja-JP" altLang="en-US"/>
            </a:pPr>
            <a:r>
              <a:rPr lang="ja-JP" altLang="en-US" sz="1200">
                <a:solidFill>
                  <a:schemeClr val="tx1"/>
                </a:solidFill>
                <a:latin typeface="+mn-ea"/>
              </a:rPr>
              <a:t>メール</a:t>
            </a:r>
            <a:r>
              <a:rPr lang="ja-JP" altLang="en-US" sz="1200">
                <a:solidFill>
                  <a:schemeClr val="tx1"/>
                </a:solidFill>
                <a:latin typeface="+mn-ea"/>
              </a:rPr>
              <a:t>：kosodate@town.kumiyama.lg.jp</a:t>
            </a:r>
            <a:r>
              <a:rPr lang="ja-JP" altLang="en-US" sz="1200">
                <a:solidFill>
                  <a:schemeClr val="tx1"/>
                </a:solidFill>
                <a:latin typeface="+mn-ea"/>
              </a:rPr>
              <a:t>                     </a:t>
            </a:r>
            <a:endParaRPr lang="ja-JP" altLang="en-US" sz="1000">
              <a:solidFill>
                <a:schemeClr val="tx1"/>
              </a:solidFill>
            </a:endParaRPr>
          </a:p>
        </p:txBody>
      </p:sp>
      <p:pic>
        <p:nvPicPr>
          <p:cNvPr id="1132" name="図 54"/>
          <p:cNvPicPr>
            <a:picLocks noChangeAspect="1"/>
          </p:cNvPicPr>
          <p:nvPr/>
        </p:nvPicPr>
        <p:blipFill>
          <a:blip r:embed="rId1"/>
          <a:stretch>
            <a:fillRect/>
          </a:stretch>
        </p:blipFill>
        <p:spPr>
          <a:xfrm>
            <a:off x="4803752" y="8304759"/>
            <a:ext cx="720954" cy="720954"/>
          </a:xfrm>
          <a:prstGeom prst="rect">
            <a:avLst/>
          </a:prstGeom>
        </p:spPr>
      </p:pic>
      <p:graphicFrame>
        <p:nvGraphicFramePr>
          <p:cNvPr id="1133" name="四角形 56"/>
          <p:cNvGraphicFramePr>
            <a:graphicFrameLocks noGrp="1"/>
          </p:cNvGraphicFramePr>
          <p:nvPr/>
        </p:nvGraphicFramePr>
        <p:xfrm>
          <a:off x="406705" y="979096"/>
          <a:ext cx="6046896" cy="6034112"/>
        </p:xfrm>
        <a:graphic>
          <a:graphicData uri="http://schemas.openxmlformats.org/drawingml/2006/table">
            <a:tbl>
              <a:tblPr firstRow="1" bandRow="1">
                <a:tableStyleId>{5940675A-B579-460E-94D1-54222C63F5DA}</a:tableStyleId>
              </a:tblPr>
              <a:tblGrid>
                <a:gridCol w="451146"/>
                <a:gridCol w="1809750"/>
                <a:gridCol w="3786000"/>
              </a:tblGrid>
              <a:tr h="370840">
                <a:tc gridSpan="3">
                  <a:txBody>
                    <a:bodyPr/>
                    <a:lstStyle/>
                    <a:p>
                      <a:pPr algn="ctr"/>
                      <a:r>
                        <a:rPr kumimoji="1" lang="ja-JP" altLang="en-US" sz="1600" dirty="0">
                          <a:latin typeface="+mn-ea"/>
                        </a:rPr>
                        <a:t>補助対象経費の具体例について</a:t>
                      </a:r>
                      <a:endParaRPr kumimoji="1" lang="ja-JP" altLang="en-US" sz="1600" dirty="0">
                        <a:latin typeface="+mn-ea"/>
                      </a:endParaRPr>
                    </a:p>
                  </a:txBody>
                  <a:tcPr>
                    <a:solidFill>
                      <a:srgbClr val="FFFFE9"/>
                    </a:solidFill>
                  </a:tcPr>
                </a:tc>
                <a:tc hMerge="1">
                  <a:txBody>
                    <a:bodyPr/>
                    <a:lstStyle/>
                    <a:p>
                      <a:endParaRPr kumimoji="1" lang="ja-JP" altLang="en-US" dirty="0"/>
                    </a:p>
                  </a:txBody>
                  <a:tcPr>
                    <a:solidFill>
                      <a:srgbClr val="FFE9E9"/>
                    </a:solidFill>
                  </a:tcPr>
                </a:tc>
                <a:tc hMerge="1">
                  <a:txBody>
                    <a:bodyPr/>
                    <a:lstStyle/>
                    <a:p>
                      <a:endParaRPr kumimoji="1" lang="ja-JP" altLang="en-US" dirty="0"/>
                    </a:p>
                  </a:txBody>
                  <a:tcPr>
                    <a:solidFill>
                      <a:srgbClr val="FFE9E9"/>
                    </a:solidFill>
                  </a:tcPr>
                </a:tc>
              </a:tr>
              <a:tr h="370840">
                <a:tc>
                  <a:txBody>
                    <a:bodyPr/>
                    <a:lstStyle/>
                    <a:p>
                      <a:r>
                        <a:rPr kumimoji="1" lang="ja-JP" altLang="en-US" sz="1200" dirty="0">
                          <a:latin typeface="+mn-ea"/>
                        </a:rPr>
                        <a:t>１</a:t>
                      </a:r>
                      <a:endParaRPr kumimoji="1" lang="ja-JP" altLang="en-US" sz="1200" dirty="0">
                        <a:latin typeface="+mn-ea"/>
                      </a:endParaRPr>
                    </a:p>
                  </a:txBody>
                  <a:tcPr marL="91440" marR="91440" marT="45720" marB="45720" vert="horz" anchor="ctr" anchorCtr="1">
                    <a:solidFill>
                      <a:srgbClr val="FFFFE9"/>
                    </a:solidFill>
                  </a:tcPr>
                </a:tc>
                <a:tc>
                  <a:txBody>
                    <a:bodyPr/>
                    <a:lstStyle/>
                    <a:p>
                      <a:r>
                        <a:rPr kumimoji="1" lang="ja-JP" altLang="en-US" sz="1200" dirty="0">
                          <a:latin typeface="+mn-ea"/>
                        </a:rPr>
                        <a:t>報償費</a:t>
                      </a:r>
                      <a:endParaRPr kumimoji="1" lang="ja-JP" altLang="en-US" sz="1200" dirty="0">
                        <a:latin typeface="+mn-ea"/>
                      </a:endParaRPr>
                    </a:p>
                  </a:txBody>
                  <a:tcPr marL="91440" marR="91440" marT="45720" marB="45720" vert="horz" anchor="ctr" anchorCtr="1">
                    <a:solidFill>
                      <a:srgbClr val="FFFFE9"/>
                    </a:solidFill>
                  </a:tcPr>
                </a:tc>
                <a:tc>
                  <a:txBody>
                    <a:bodyPr/>
                    <a:lstStyle/>
                    <a:p>
                      <a:pPr>
                        <a:lnSpc>
                          <a:spcPct val="120000"/>
                        </a:lnSpc>
                        <a:spcBef>
                          <a:spcPts val="0"/>
                        </a:spcBef>
                        <a:spcAft>
                          <a:spcPts val="0"/>
                        </a:spcAft>
                      </a:pPr>
                      <a:r>
                        <a:rPr kumimoji="1" lang="ja-JP" altLang="en-US" sz="1200" dirty="0">
                          <a:latin typeface="+mn-ea"/>
                        </a:rPr>
                        <a:t>外部講師への謝礼</a:t>
                      </a:r>
                      <a:endParaRPr kumimoji="1" lang="ja-JP" altLang="en-US" sz="1200" dirty="0">
                        <a:latin typeface="+mn-ea"/>
                      </a:endParaRPr>
                    </a:p>
                    <a:p>
                      <a:pPr>
                        <a:lnSpc>
                          <a:spcPct val="120000"/>
                        </a:lnSpc>
                        <a:spcBef>
                          <a:spcPts val="0"/>
                        </a:spcBef>
                        <a:spcAft>
                          <a:spcPts val="0"/>
                        </a:spcAft>
                      </a:pPr>
                      <a:r>
                        <a:rPr kumimoji="1" lang="ja-JP" altLang="en-US" sz="1200" dirty="0">
                          <a:latin typeface="+mn-ea"/>
                        </a:rPr>
                        <a:t>（※同講師に対しては１年度に３万円まで）</a:t>
                      </a:r>
                      <a:endParaRPr kumimoji="1" lang="ja-JP" altLang="en-US" sz="1200" dirty="0">
                        <a:latin typeface="+mn-ea"/>
                      </a:endParaRPr>
                    </a:p>
                  </a:txBody>
                  <a:tcPr marL="91440" marR="91440" marT="45720" marB="45720" vert="horz" anchor="ctr" anchorCtr="0">
                    <a:solidFill>
                      <a:srgbClr val="FFFFE9"/>
                    </a:solidFill>
                  </a:tcPr>
                </a:tc>
              </a:tr>
              <a:tr h="370840">
                <a:tc>
                  <a:txBody>
                    <a:bodyPr/>
                    <a:lstStyle/>
                    <a:p>
                      <a:r>
                        <a:rPr kumimoji="1" lang="ja-JP" altLang="en-US" sz="1200" dirty="0">
                          <a:latin typeface="+mn-ea"/>
                        </a:rPr>
                        <a:t>２</a:t>
                      </a:r>
                      <a:endParaRPr kumimoji="1" lang="ja-JP" altLang="en-US" sz="1200" dirty="0">
                        <a:latin typeface="+mn-ea"/>
                      </a:endParaRPr>
                    </a:p>
                  </a:txBody>
                  <a:tcPr marL="91440" marR="91440" marT="45720" marB="45720" vert="horz" anchor="ctr" anchorCtr="1">
                    <a:solidFill>
                      <a:srgbClr val="FFFFE9"/>
                    </a:solidFill>
                  </a:tcPr>
                </a:tc>
                <a:tc>
                  <a:txBody>
                    <a:bodyPr/>
                    <a:lstStyle/>
                    <a:p>
                      <a:r>
                        <a:rPr kumimoji="1" lang="ja-JP" altLang="en-US" sz="1200" dirty="0">
                          <a:latin typeface="+mn-ea"/>
                        </a:rPr>
                        <a:t>旅費</a:t>
                      </a:r>
                      <a:endParaRPr kumimoji="1" lang="ja-JP" altLang="en-US" sz="1200" dirty="0">
                        <a:latin typeface="+mn-ea"/>
                      </a:endParaRPr>
                    </a:p>
                  </a:txBody>
                  <a:tcPr marL="91440" marR="91440" marT="45720" marB="45720" vert="horz" anchor="ctr" anchorCtr="1">
                    <a:solidFill>
                      <a:srgbClr val="FFFFE9"/>
                    </a:solidFill>
                  </a:tcPr>
                </a:tc>
                <a:tc>
                  <a:txBody>
                    <a:bodyPr/>
                    <a:lstStyle/>
                    <a:p>
                      <a:r>
                        <a:rPr kumimoji="1" lang="ja-JP" altLang="en-US" sz="1200" dirty="0">
                          <a:latin typeface="+mn-ea"/>
                        </a:rPr>
                        <a:t>外部講師に支払う交通費</a:t>
                      </a:r>
                      <a:endParaRPr kumimoji="1" lang="ja-JP" altLang="en-US" sz="1200" dirty="0">
                        <a:latin typeface="+mn-ea"/>
                      </a:endParaRPr>
                    </a:p>
                  </a:txBody>
                  <a:tcPr marL="91440" marR="91440" marT="45720" marB="45720" vert="horz" anchor="ctr" anchorCtr="0">
                    <a:solidFill>
                      <a:srgbClr val="FFFFE9"/>
                    </a:solidFill>
                  </a:tcPr>
                </a:tc>
              </a:tr>
              <a:tr h="370840">
                <a:tc>
                  <a:txBody>
                    <a:bodyPr/>
                    <a:lstStyle/>
                    <a:p>
                      <a:r>
                        <a:rPr kumimoji="1" lang="ja-JP" altLang="en-US" sz="1200" dirty="0">
                          <a:latin typeface="+mn-ea"/>
                        </a:rPr>
                        <a:t>３</a:t>
                      </a:r>
                      <a:endParaRPr kumimoji="1" lang="ja-JP" altLang="en-US" sz="1200" dirty="0">
                        <a:latin typeface="+mn-ea"/>
                      </a:endParaRPr>
                    </a:p>
                  </a:txBody>
                  <a:tcPr marL="91440" marR="91440" marT="45720" marB="45720" vert="horz" anchor="ctr" anchorCtr="1">
                    <a:solidFill>
                      <a:srgbClr val="FFFFE9"/>
                    </a:solidFill>
                  </a:tcPr>
                </a:tc>
                <a:tc>
                  <a:txBody>
                    <a:bodyPr/>
                    <a:lstStyle/>
                    <a:p>
                      <a:r>
                        <a:rPr kumimoji="1" lang="ja-JP" altLang="en-US" sz="1200" dirty="0">
                          <a:latin typeface="+mn-ea"/>
                        </a:rPr>
                        <a:t>需用費</a:t>
                      </a:r>
                      <a:endParaRPr kumimoji="1" lang="ja-JP" altLang="en-US" sz="1200" dirty="0">
                        <a:latin typeface="+mn-ea"/>
                      </a:endParaRPr>
                    </a:p>
                  </a:txBody>
                  <a:tcPr marL="91440" marR="91440" marT="45720" marB="45720" vert="horz" anchor="ctr" anchorCtr="1">
                    <a:solidFill>
                      <a:srgbClr val="FFFFE9"/>
                    </a:solidFill>
                  </a:tcPr>
                </a:tc>
                <a:tc>
                  <a:txBody>
                    <a:bodyPr/>
                    <a:lstStyle/>
                    <a:p>
                      <a:pPr>
                        <a:lnSpc>
                          <a:spcPct val="120000"/>
                        </a:lnSpc>
                        <a:spcBef>
                          <a:spcPts val="0"/>
                        </a:spcBef>
                        <a:spcAft>
                          <a:spcPts val="0"/>
                        </a:spcAft>
                      </a:pPr>
                      <a:r>
                        <a:rPr kumimoji="1" lang="ja-JP" altLang="en-US" sz="1200" dirty="0">
                          <a:latin typeface="+mn-ea"/>
                        </a:rPr>
                        <a:t>対象の活動を実施するために必要な消耗品費、印刷製本費、図書購入費、工作教材購入費（工作用の材料費も含む。）、</a:t>
                      </a:r>
                      <a:r>
                        <a:rPr kumimoji="1" lang="ja-JP" altLang="en-US" sz="1200" dirty="0">
                          <a:latin typeface="+mn-ea"/>
                        </a:rPr>
                        <a:t>食糧費（※）、</a:t>
                      </a:r>
                      <a:r>
                        <a:rPr kumimoji="1" lang="ja-JP" altLang="en-US" sz="1200" dirty="0">
                          <a:latin typeface="+mn-ea"/>
                        </a:rPr>
                        <a:t>参加者への景品・記念品（参加者１人あたり1,000円まで）</a:t>
                      </a:r>
                      <a:endParaRPr lang="ja-JP" altLang="en-US"/>
                    </a:p>
                    <a:p>
                      <a:pPr>
                        <a:lnSpc>
                          <a:spcPct val="120000"/>
                        </a:lnSpc>
                        <a:spcBef>
                          <a:spcPts val="0"/>
                        </a:spcBef>
                        <a:spcAft>
                          <a:spcPts val="0"/>
                        </a:spcAft>
                      </a:pPr>
                      <a:endParaRPr kumimoji="1" lang="ja-JP" altLang="en-US" sz="1200" dirty="0">
                        <a:latin typeface="+mn-ea"/>
                      </a:endParaRPr>
                    </a:p>
                    <a:p>
                      <a:pPr>
                        <a:lnSpc>
                          <a:spcPct val="120000"/>
                        </a:lnSpc>
                        <a:spcBef>
                          <a:spcPts val="0"/>
                        </a:spcBef>
                        <a:spcAft>
                          <a:spcPts val="0"/>
                        </a:spcAft>
                      </a:pPr>
                      <a:r>
                        <a:rPr kumimoji="1" lang="ja-JP" altLang="en-US" sz="1200" dirty="0">
                          <a:latin typeface="+mn-ea"/>
                        </a:rPr>
                        <a:t>※食糧費について</a:t>
                      </a:r>
                      <a:endParaRPr kumimoji="1" lang="ja-JP" altLang="en-US" sz="1200" dirty="0">
                        <a:latin typeface="+mn-ea"/>
                      </a:endParaRPr>
                    </a:p>
                    <a:p>
                      <a:pPr>
                        <a:lnSpc>
                          <a:spcPct val="120000"/>
                        </a:lnSpc>
                        <a:spcBef>
                          <a:spcPts val="0"/>
                        </a:spcBef>
                        <a:spcAft>
                          <a:spcPts val="0"/>
                        </a:spcAft>
                      </a:pPr>
                      <a:r>
                        <a:rPr kumimoji="1" lang="ja-JP" altLang="en-US" sz="1200" dirty="0">
                          <a:latin typeface="+mn-ea"/>
                        </a:rPr>
                        <a:t>　・食材などの材料に限る。</a:t>
                      </a:r>
                      <a:endParaRPr lang="ja-JP" altLang="en-US"/>
                    </a:p>
                    <a:p>
                      <a:pPr>
                        <a:lnSpc>
                          <a:spcPct val="120000"/>
                        </a:lnSpc>
                        <a:spcBef>
                          <a:spcPts val="0"/>
                        </a:spcBef>
                        <a:spcAft>
                          <a:spcPts val="0"/>
                        </a:spcAft>
                      </a:pPr>
                      <a:r>
                        <a:rPr kumimoji="1" lang="ja-JP" altLang="en-US" sz="1200" dirty="0">
                          <a:latin typeface="+mn-ea"/>
                        </a:rPr>
                        <a:t>　・有料にて提供するものについては含まれません（売</a:t>
                      </a:r>
                      <a:endParaRPr lang="ja-JP" altLang="en-US"/>
                    </a:p>
                    <a:p>
                      <a:pPr>
                        <a:lnSpc>
                          <a:spcPct val="120000"/>
                        </a:lnSpc>
                        <a:spcBef>
                          <a:spcPts val="0"/>
                        </a:spcBef>
                        <a:spcAft>
                          <a:spcPts val="0"/>
                        </a:spcAft>
                      </a:pPr>
                      <a:r>
                        <a:rPr kumimoji="1" lang="ja-JP" altLang="en-US" sz="1200" dirty="0">
                          <a:latin typeface="+mn-ea"/>
                        </a:rPr>
                        <a:t>　</a:t>
                      </a:r>
                      <a:r>
                        <a:rPr kumimoji="1" lang="ja-JP" altLang="en-US" sz="1200" dirty="0">
                          <a:latin typeface="+mn-ea"/>
                        </a:rPr>
                        <a:t>上</a:t>
                      </a:r>
                      <a:r>
                        <a:rPr kumimoji="1" lang="ja-JP" altLang="en-US" sz="1200" dirty="0">
                          <a:latin typeface="+mn-ea"/>
                        </a:rPr>
                        <a:t>金</a:t>
                      </a:r>
                      <a:r>
                        <a:rPr kumimoji="1" lang="ja-JP" altLang="en-US" sz="1200" dirty="0">
                          <a:latin typeface="+mn-ea"/>
                        </a:rPr>
                        <a:t>を寄付する場合は、この限りではない）。</a:t>
                      </a:r>
                      <a:endParaRPr kumimoji="1" lang="ja-JP" altLang="en-US" sz="1200" dirty="0">
                        <a:latin typeface="+mn-ea"/>
                      </a:endParaRPr>
                    </a:p>
                    <a:p>
                      <a:pPr>
                        <a:lnSpc>
                          <a:spcPct val="120000"/>
                        </a:lnSpc>
                        <a:spcBef>
                          <a:spcPts val="0"/>
                        </a:spcBef>
                        <a:spcAft>
                          <a:spcPts val="0"/>
                        </a:spcAft>
                      </a:pPr>
                      <a:r>
                        <a:rPr kumimoji="1" lang="ja-JP" altLang="en-US" sz="1200" dirty="0">
                          <a:latin typeface="+mn-ea"/>
                        </a:rPr>
                        <a:t>　・活動後、児童や保護者が持ち帰る分や、親睦・懇親</a:t>
                      </a:r>
                      <a:endParaRPr kumimoji="1" lang="ja-JP" altLang="en-US" sz="1200" dirty="0">
                        <a:latin typeface="+mn-ea"/>
                      </a:endParaRPr>
                    </a:p>
                    <a:p>
                      <a:pPr>
                        <a:lnSpc>
                          <a:spcPct val="120000"/>
                        </a:lnSpc>
                        <a:spcBef>
                          <a:spcPts val="0"/>
                        </a:spcBef>
                        <a:spcAft>
                          <a:spcPts val="0"/>
                        </a:spcAft>
                      </a:pPr>
                      <a:r>
                        <a:rPr kumimoji="1" lang="ja-JP" altLang="en-US" sz="1200" dirty="0">
                          <a:latin typeface="+mn-ea"/>
                        </a:rPr>
                        <a:t>　</a:t>
                      </a:r>
                      <a:r>
                        <a:rPr kumimoji="1" lang="ja-JP" altLang="en-US" sz="1200" dirty="0">
                          <a:latin typeface="+mn-ea"/>
                        </a:rPr>
                        <a:t>を</a:t>
                      </a:r>
                      <a:r>
                        <a:rPr kumimoji="1" lang="ja-JP" altLang="en-US" sz="1200" dirty="0">
                          <a:latin typeface="+mn-ea"/>
                        </a:rPr>
                        <a:t>目</a:t>
                      </a:r>
                      <a:r>
                        <a:rPr kumimoji="1" lang="ja-JP" altLang="en-US" sz="1200" dirty="0">
                          <a:latin typeface="+mn-ea"/>
                        </a:rPr>
                        <a:t>的とした飲食費についても含まれません。</a:t>
                      </a:r>
                      <a:endParaRPr kumimoji="1" lang="ja-JP" altLang="en-US" sz="1200" dirty="0">
                        <a:latin typeface="+mn-ea"/>
                      </a:endParaRPr>
                    </a:p>
                  </a:txBody>
                  <a:tcPr marL="91440" marR="91440" marT="45720" marB="45720" vert="horz" anchor="ctr" anchorCtr="0">
                    <a:solidFill>
                      <a:srgbClr val="FFFFE9"/>
                    </a:solidFill>
                  </a:tcPr>
                </a:tc>
              </a:tr>
              <a:tr h="370840">
                <a:tc>
                  <a:txBody>
                    <a:bodyPr/>
                    <a:lstStyle/>
                    <a:p>
                      <a:r>
                        <a:rPr kumimoji="1" lang="ja-JP" altLang="en-US" sz="1200" dirty="0">
                          <a:latin typeface="+mn-ea"/>
                        </a:rPr>
                        <a:t>４</a:t>
                      </a:r>
                      <a:endParaRPr kumimoji="1" lang="ja-JP" altLang="en-US" sz="1200" dirty="0">
                        <a:latin typeface="+mn-ea"/>
                      </a:endParaRPr>
                    </a:p>
                  </a:txBody>
                  <a:tcPr marL="91440" marR="91440" marT="45720" marB="45720" vert="horz" anchor="ctr" anchorCtr="1">
                    <a:solidFill>
                      <a:srgbClr val="FFFFE9"/>
                    </a:solidFill>
                  </a:tcPr>
                </a:tc>
                <a:tc>
                  <a:txBody>
                    <a:bodyPr/>
                    <a:lstStyle/>
                    <a:p>
                      <a:r>
                        <a:rPr kumimoji="1" lang="ja-JP" altLang="en-US" sz="1200" dirty="0">
                          <a:latin typeface="+mn-ea"/>
                        </a:rPr>
                        <a:t>役務費</a:t>
                      </a:r>
                      <a:endParaRPr kumimoji="1" lang="ja-JP" altLang="en-US" sz="1200" dirty="0">
                        <a:latin typeface="+mn-ea"/>
                      </a:endParaRPr>
                    </a:p>
                  </a:txBody>
                  <a:tcPr marL="91440" marR="91440" marT="45720" marB="45720" vert="horz" anchor="ctr" anchorCtr="1">
                    <a:solidFill>
                      <a:srgbClr val="FFFFE9"/>
                    </a:solidFill>
                  </a:tcPr>
                </a:tc>
                <a:tc>
                  <a:txBody>
                    <a:bodyPr/>
                    <a:lstStyle/>
                    <a:p>
                      <a:pPr>
                        <a:lnSpc>
                          <a:spcPct val="120000"/>
                        </a:lnSpc>
                        <a:spcBef>
                          <a:spcPts val="0"/>
                        </a:spcBef>
                        <a:spcAft>
                          <a:spcPts val="0"/>
                        </a:spcAft>
                      </a:pPr>
                      <a:r>
                        <a:rPr kumimoji="1" lang="ja-JP" altLang="en-US" sz="1200" dirty="0">
                          <a:latin typeface="+mn-ea"/>
                        </a:rPr>
                        <a:t>対象の活動を実施するために必要な郵送費、広告料、資材運搬費、銀行振込手数料、ボランティア保険料　</a:t>
                      </a:r>
                      <a:endParaRPr kumimoji="1" lang="ja-JP" altLang="en-US" sz="1200" dirty="0">
                        <a:latin typeface="+mn-ea"/>
                      </a:endParaRPr>
                    </a:p>
                    <a:p>
                      <a:pPr>
                        <a:lnSpc>
                          <a:spcPct val="120000"/>
                        </a:lnSpc>
                        <a:spcBef>
                          <a:spcPts val="0"/>
                        </a:spcBef>
                        <a:spcAft>
                          <a:spcPts val="0"/>
                        </a:spcAft>
                      </a:pPr>
                      <a:r>
                        <a:rPr kumimoji="1" lang="ja-JP" altLang="en-US" sz="1200" dirty="0">
                          <a:latin typeface="+mn-ea"/>
                        </a:rPr>
                        <a:t>など</a:t>
                      </a:r>
                      <a:endParaRPr kumimoji="1" lang="ja-JP" altLang="en-US" sz="1200" dirty="0">
                        <a:latin typeface="+mn-ea"/>
                      </a:endParaRPr>
                    </a:p>
                  </a:txBody>
                  <a:tcPr marL="91440" marR="91440" marT="45720" marB="45720" vert="horz" anchor="ctr" anchorCtr="0">
                    <a:solidFill>
                      <a:srgbClr val="FFFFE9"/>
                    </a:solidFill>
                  </a:tcPr>
                </a:tc>
              </a:tr>
              <a:tr h="370840">
                <a:tc>
                  <a:txBody>
                    <a:bodyPr/>
                    <a:lstStyle/>
                    <a:p>
                      <a:r>
                        <a:rPr kumimoji="1" lang="ja-JP" altLang="en-US" sz="1200" dirty="0">
                          <a:latin typeface="+mn-ea"/>
                        </a:rPr>
                        <a:t>５</a:t>
                      </a:r>
                      <a:endParaRPr kumimoji="1" lang="ja-JP" altLang="en-US" sz="1200" dirty="0">
                        <a:latin typeface="+mn-ea"/>
                      </a:endParaRPr>
                    </a:p>
                  </a:txBody>
                  <a:tcPr marL="91440" marR="91440" marT="45720" marB="45720" vert="horz" anchor="ctr" anchorCtr="1">
                    <a:solidFill>
                      <a:srgbClr val="FFFFE9"/>
                    </a:solidFill>
                  </a:tcPr>
                </a:tc>
                <a:tc>
                  <a:txBody>
                    <a:bodyPr/>
                    <a:lstStyle/>
                    <a:p>
                      <a:r>
                        <a:rPr kumimoji="1" lang="ja-JP" altLang="en-US" sz="1200" dirty="0">
                          <a:latin typeface="+mn-ea"/>
                        </a:rPr>
                        <a:t>使用料及び賃借料</a:t>
                      </a:r>
                      <a:endParaRPr kumimoji="1" lang="ja-JP" altLang="en-US" sz="1200" dirty="0">
                        <a:latin typeface="+mn-ea"/>
                      </a:endParaRPr>
                    </a:p>
                  </a:txBody>
                  <a:tcPr marL="91440" marR="91440" marT="45720" marB="45720" vert="horz" anchor="ctr" anchorCtr="1">
                    <a:solidFill>
                      <a:srgbClr val="FFFFE9"/>
                    </a:solidFill>
                  </a:tcPr>
                </a:tc>
                <a:tc>
                  <a:txBody>
                    <a:bodyPr/>
                    <a:lstStyle/>
                    <a:p>
                      <a:pPr>
                        <a:lnSpc>
                          <a:spcPct val="120000"/>
                        </a:lnSpc>
                        <a:spcBef>
                          <a:spcPts val="0"/>
                        </a:spcBef>
                        <a:spcAft>
                          <a:spcPts val="0"/>
                        </a:spcAft>
                      </a:pPr>
                      <a:r>
                        <a:rPr kumimoji="1" lang="ja-JP" altLang="en-US" sz="1200" dirty="0">
                          <a:latin typeface="+mn-ea"/>
                        </a:rPr>
                        <a:t>対象の活動を実施するために必要なバス借り上げ料及びバスの駐車料金、会議室利用料、施設入場料（参加者１人あたり1,500円まで）</a:t>
                      </a:r>
                      <a:endParaRPr kumimoji="1" lang="ja-JP" altLang="en-US" sz="1200" dirty="0">
                        <a:latin typeface="+mn-ea"/>
                      </a:endParaRPr>
                    </a:p>
                  </a:txBody>
                  <a:tcPr marL="91440" marR="91440" marT="45720" marB="45720" vert="horz" anchor="ctr" anchorCtr="0">
                    <a:solidFill>
                      <a:srgbClr val="FFFFE9"/>
                    </a:solidFill>
                  </a:tcPr>
                </a:tc>
              </a:tr>
              <a:tr h="370840">
                <a:tc>
                  <a:txBody>
                    <a:bodyPr/>
                    <a:lstStyle/>
                    <a:p>
                      <a:r>
                        <a:rPr kumimoji="1" lang="ja-JP" altLang="en-US" sz="1200" dirty="0">
                          <a:latin typeface="+mn-ea"/>
                        </a:rPr>
                        <a:t>6</a:t>
                      </a:r>
                      <a:endParaRPr kumimoji="1" lang="ja-JP" altLang="en-US" sz="1200" dirty="0">
                        <a:latin typeface="+mn-ea"/>
                      </a:endParaRPr>
                    </a:p>
                  </a:txBody>
                  <a:tcPr marL="91440" marR="91440" marT="45720" marB="45720" vert="horz" anchor="ctr" anchorCtr="1">
                    <a:solidFill>
                      <a:srgbClr val="FFFFE9"/>
                    </a:solidFill>
                  </a:tcPr>
                </a:tc>
                <a:tc>
                  <a:txBody>
                    <a:bodyPr/>
                    <a:lstStyle/>
                    <a:p>
                      <a:r>
                        <a:rPr kumimoji="1" lang="ja-JP" altLang="en-US" sz="1200" dirty="0">
                          <a:latin typeface="+mn-ea"/>
                        </a:rPr>
                        <a:t>対象とならない経費</a:t>
                      </a:r>
                      <a:endParaRPr kumimoji="1" lang="ja-JP" altLang="en-US" sz="1200" dirty="0">
                        <a:latin typeface="+mn-ea"/>
                      </a:endParaRPr>
                    </a:p>
                  </a:txBody>
                  <a:tcPr marL="91440" marR="91440" marT="45720" marB="45720" vert="horz" anchor="ctr" anchorCtr="1">
                    <a:solidFill>
                      <a:srgbClr val="FFFFE9"/>
                    </a:solidFill>
                  </a:tcPr>
                </a:tc>
                <a:tc>
                  <a:txBody>
                    <a:bodyPr/>
                    <a:lstStyle/>
                    <a:p>
                      <a:pPr>
                        <a:lnSpc>
                          <a:spcPct val="120000"/>
                        </a:lnSpc>
                        <a:spcBef>
                          <a:spcPts val="0"/>
                        </a:spcBef>
                        <a:spcAft>
                          <a:spcPts val="0"/>
                        </a:spcAft>
                      </a:pPr>
                      <a:r>
                        <a:rPr kumimoji="1" lang="ja-JP" altLang="en-US" sz="1200" dirty="0">
                          <a:latin typeface="+mn-ea"/>
                        </a:rPr>
                        <a:t>備品購入費、参加者の交通費、ガソリン代、お土産代、自動車やバイクなどの車両購入費、光熱水費、通信費、団体の構成員に対する人件費　など</a:t>
                      </a:r>
                      <a:endParaRPr kumimoji="1" lang="ja-JP" altLang="en-US" sz="1200" dirty="0">
                        <a:latin typeface="+mn-ea"/>
                      </a:endParaRPr>
                    </a:p>
                  </a:txBody>
                  <a:tcPr marL="91440" marR="91440" marT="45720" marB="45720" vert="horz" anchor="ctr" anchorCtr="0">
                    <a:solidFill>
                      <a:srgbClr val="FFFFE9"/>
                    </a:solidFill>
                  </a:tcPr>
                </a:tc>
              </a:tr>
            </a:tbl>
          </a:graphicData>
        </a:graphic>
      </p:graphicFrame>
      <p:sp>
        <p:nvSpPr>
          <p:cNvPr id="1134" name="図形 57"/>
          <p:cNvSpPr/>
          <p:nvPr/>
        </p:nvSpPr>
        <p:spPr>
          <a:xfrm>
            <a:off x="2709000" y="3622929"/>
            <a:ext cx="76176" cy="1114071"/>
          </a:xfrm>
          <a:prstGeom prst="leftBracket">
            <a:avLst/>
          </a:prstGeom>
          <a:noFill/>
          <a:ln w="9525" cap="flat" cmpd="sng" algn="ctr">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p>
            <a:pPr algn="ctr">
              <a:defRPr lang="ja-JP" altLang="en-US"/>
            </a:pPr>
            <a:endParaRPr lang="ja-JP" altLang="en-US"/>
          </a:p>
        </p:txBody>
      </p:sp>
      <p:sp>
        <p:nvSpPr>
          <p:cNvPr id="1135" name="図形 58"/>
          <p:cNvSpPr/>
          <p:nvPr/>
        </p:nvSpPr>
        <p:spPr>
          <a:xfrm>
            <a:off x="6309000" y="3623422"/>
            <a:ext cx="72000" cy="1113578"/>
          </a:xfrm>
          <a:prstGeom prst="rightBracket">
            <a:avLst/>
          </a:prstGeom>
          <a:ln w="9525" cap="flat" cmpd="sng" algn="ctr">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p>
            <a:pPr algn="ctr">
              <a:defRPr lang="ja-JP" altLang="en-US"/>
            </a:pPr>
            <a:endParaRPr lang="ja-JP" altLang="en-US"/>
          </a:p>
        </p:txBody>
      </p:sp>
      <p:sp>
        <p:nvSpPr>
          <p:cNvPr id="1136" name="図形 59"/>
          <p:cNvSpPr/>
          <p:nvPr/>
        </p:nvSpPr>
        <p:spPr>
          <a:xfrm>
            <a:off x="410430" y="7185000"/>
            <a:ext cx="6046896" cy="289284"/>
          </a:xfrm>
          <a:prstGeom prst="round1Rect">
            <a:avLst>
              <a:gd name="adj" fmla="val 50000"/>
            </a:avLst>
          </a:prstGeom>
          <a:solidFill>
            <a:srgbClr val="FFA0A0"/>
          </a:solidFill>
          <a:ln w="25400" cap="flat" cmpd="sng" algn="ctr">
            <a:solidFill>
              <a:srgbClr val="FFA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b="1">
                <a:latin typeface="+mn-ea"/>
              </a:rPr>
              <a:t>６.問い合わせ</a:t>
            </a:r>
            <a:endParaRPr lang="ja-JP" altLang="en-US" sz="1600" b="1">
              <a:solidFill>
                <a:schemeClr val="bg1"/>
              </a:solidFill>
              <a:latin typeface="+mn-ea"/>
            </a:endParaRPr>
          </a:p>
        </p:txBody>
      </p:sp>
      <p:pic>
        <p:nvPicPr>
          <p:cNvPr id="1137" name="図 36"/>
          <p:cNvPicPr>
            <a:picLocks noChangeAspect="1"/>
          </p:cNvPicPr>
          <p:nvPr/>
        </p:nvPicPr>
        <p:blipFill>
          <a:blip r:embed="rId2"/>
          <a:stretch>
            <a:fillRect/>
          </a:stretch>
        </p:blipFill>
        <p:spPr>
          <a:xfrm>
            <a:off x="3434808" y="8331106"/>
            <a:ext cx="720235" cy="668260"/>
          </a:xfrm>
          <a:prstGeom prst="rect">
            <a:avLst/>
          </a:prstGeom>
        </p:spPr>
      </p:pic>
      <p:sp>
        <p:nvSpPr>
          <p:cNvPr id="1138" name="四角形 39"/>
          <p:cNvSpPr/>
          <p:nvPr/>
        </p:nvSpPr>
        <p:spPr>
          <a:xfrm>
            <a:off x="4159250" y="7620000"/>
            <a:ext cx="2009957" cy="690151"/>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a:solidFill>
                  <a:schemeClr val="tx1"/>
                </a:solidFill>
              </a:rPr>
              <a:t>申請書の様式等は町ホームページに掲載しています</a:t>
            </a:r>
            <a:endParaRPr lang="ja-JP" altLang="en-US">
              <a:solidFill>
                <a:schemeClr val="tx1"/>
              </a:solidFill>
            </a:endParaRPr>
          </a:p>
          <a:p>
            <a:pPr algn="ctr">
              <a:defRPr lang="ja-JP" altLang="en-US"/>
            </a:pPr>
            <a:r>
              <a:rPr lang="ja-JP" altLang="en-US" sz="1200">
                <a:solidFill>
                  <a:schemeClr val="tx1"/>
                </a:solidFill>
              </a:rPr>
              <a:t>↓</a:t>
            </a:r>
            <a:endParaRPr lang="ja-JP" altLang="en-US" sz="1200">
              <a:solidFill>
                <a:schemeClr val="tx1"/>
              </a:solidFill>
            </a:endParaRPr>
          </a:p>
        </p:txBody>
      </p:sp>
    </p:spTree>
  </p:cSld>
  <p:clrMapOvr>
    <a:masterClrMapping/>
  </p:clrMapOvr>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Focus">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Company>久御山町役場</Company>
  <AppVersion>3.3.5</AppVersion>
  <PresentationFormat>ユーザー設定</PresentationFormat>
  <Slides>2</Slides>
  <Notes>1</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芝田　慎太郎</dc:creator>
  <cp:lastModifiedBy>田中　洋佑</cp:lastModifiedBy>
  <dcterms:created xsi:type="dcterms:W3CDTF">2023-07-27T00:33:47Z</dcterms:created>
  <dcterms:modified xsi:type="dcterms:W3CDTF">2026-04-22T00:09:16Z</dcterms:modified>
  <cp:revision>69</cp:revision>
</cp:coreProperties>
</file>

<file path=docProps/custom.xml><?xml version="1.0" encoding="utf-8"?>
<Properties xmlns:vt="http://schemas.openxmlformats.org/officeDocument/2006/docPropsVTypes" xmlns="http://schemas.openxmlformats.org/officeDocument/2006/custom-properties"/>
</file>